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BF7"/>
        </a:solidFill>
      </p:bgPr>
    </p:bg>
    <p:spTree>
      <p:nvGrpSpPr>
        <p:cNvPr id="1" name=""/>
        <p:cNvGrpSpPr/>
        <p:nvPr/>
      </p:nvGrpSpPr>
      <p:grpSpPr>
        <a:xfrm>
          <a:off x="0" y="0"/>
          <a:ext cx="0" cy="0"/>
          <a:chOff x="0" y="0"/>
          <a:chExt cx="0" cy="0"/>
        </a:xfrm>
      </p:grpSpPr>
      <p:sp>
        <p:nvSpPr>
          <p:cNvPr id="2" name="Text 0"/>
          <p:cNvSpPr/>
          <p:nvPr/>
        </p:nvSpPr>
        <p:spPr>
          <a:xfrm>
            <a:off x="914400" y="2011680"/>
            <a:ext cx="10360152" cy="548640"/>
          </a:xfrm>
          <a:prstGeom prst="rect">
            <a:avLst/>
          </a:prstGeom>
          <a:noFill/>
          <a:ln/>
        </p:spPr>
        <p:txBody>
          <a:bodyPr wrap="square" rtlCol="0" anchor="ctr"/>
          <a:lstStyle/>
          <a:p>
            <a:pPr algn="ctr" indent="0" marL="0">
              <a:buNone/>
            </a:pPr>
            <a:r>
              <a:rPr lang="en-US" sz="2400" dirty="0">
                <a:solidFill>
                  <a:srgbClr val="7A6A4E"/>
                </a:solidFill>
                <a:latin typeface="EB Garamond" pitchFamily="34" charset="0"/>
                <a:ea typeface="EB Garamond" pitchFamily="34" charset="-122"/>
                <a:cs typeface="EB Garamond" pitchFamily="34" charset="-120"/>
              </a:rPr>
              <a:t>St. Michael the Archangel Catholic Church</a:t>
            </a:r>
            <a:endParaRPr lang="en-US" sz="2400" dirty="0"/>
          </a:p>
        </p:txBody>
      </p:sp>
      <p:sp>
        <p:nvSpPr>
          <p:cNvPr id="3" name="Text 1"/>
          <p:cNvSpPr/>
          <p:nvPr/>
        </p:nvSpPr>
        <p:spPr>
          <a:xfrm>
            <a:off x="457200" y="2651760"/>
            <a:ext cx="11274552" cy="1280160"/>
          </a:xfrm>
          <a:prstGeom prst="rect">
            <a:avLst/>
          </a:prstGeom>
          <a:noFill/>
          <a:ln/>
        </p:spPr>
        <p:txBody>
          <a:bodyPr wrap="square" rtlCol="0" anchor="ctr"/>
          <a:lstStyle/>
          <a:p>
            <a:pPr algn="ctr" indent="0" marL="0">
              <a:buNone/>
            </a:pPr>
            <a:r>
              <a:rPr lang="en-US" sz="5400" b="1" dirty="0">
                <a:solidFill>
                  <a:srgbClr val="1A1A1A"/>
                </a:solidFill>
                <a:latin typeface="EB Garamond" pitchFamily="34" charset="0"/>
                <a:ea typeface="EB Garamond" pitchFamily="34" charset="-122"/>
                <a:cs typeface="EB Garamond" pitchFamily="34" charset="-120"/>
              </a:rPr>
              <a:t>Fourteenth Sunday in Ordinary Time</a:t>
            </a:r>
            <a:endParaRPr lang="en-US" sz="5400" dirty="0"/>
          </a:p>
        </p:txBody>
      </p:sp>
      <p:sp>
        <p:nvSpPr>
          <p:cNvPr id="4" name="Shape 2"/>
          <p:cNvSpPr/>
          <p:nvPr/>
        </p:nvSpPr>
        <p:spPr>
          <a:xfrm>
            <a:off x="5271516" y="4114800"/>
            <a:ext cx="1645920" cy="36576"/>
          </a:xfrm>
          <a:prstGeom prst="rect">
            <a:avLst/>
          </a:prstGeom>
          <a:solidFill>
            <a:srgbClr val="385747"/>
          </a:solidFill>
          <a:ln w="12700">
            <a:solidFill>
              <a:srgbClr val="385747"/>
            </a:solidFill>
            <a:prstDash val="solid"/>
          </a:ln>
        </p:spPr>
      </p:sp>
      <p:sp>
        <p:nvSpPr>
          <p:cNvPr id="5" name="Text 3"/>
          <p:cNvSpPr/>
          <p:nvPr/>
        </p:nvSpPr>
        <p:spPr>
          <a:xfrm>
            <a:off x="457200" y="4389120"/>
            <a:ext cx="11274552" cy="457200"/>
          </a:xfrm>
          <a:prstGeom prst="rect">
            <a:avLst/>
          </a:prstGeom>
          <a:noFill/>
          <a:ln/>
        </p:spPr>
        <p:txBody>
          <a:bodyPr wrap="square" rtlCol="0" anchor="ctr"/>
          <a:lstStyle/>
          <a:p>
            <a:pPr algn="ctr" indent="0" marL="0">
              <a:buNone/>
            </a:pPr>
            <a:r>
              <a:rPr lang="en-US" sz="2200" i="1" dirty="0">
                <a:solidFill>
                  <a:srgbClr val="7A6A4E"/>
                </a:solidFill>
                <a:latin typeface="EB Garamond" pitchFamily="34" charset="0"/>
                <a:ea typeface="EB Garamond" pitchFamily="34" charset="-122"/>
                <a:cs typeface="EB Garamond" pitchFamily="34" charset="-120"/>
              </a:rPr>
              <a:t>Sunday, July 5, 2026</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385747"/>
          </a:solidFill>
          <a:ln w="12700">
            <a:solidFill>
              <a:srgbClr val="385747"/>
            </a:solidFill>
            <a:prstDash val="solid"/>
          </a:ln>
        </p:spPr>
      </p:sp>
      <p:sp>
        <p:nvSpPr>
          <p:cNvPr id="3" name="Text 1"/>
          <p:cNvSpPr/>
          <p:nvPr/>
        </p:nvSpPr>
        <p:spPr>
          <a:xfrm>
            <a:off x="457200" y="2560320"/>
            <a:ext cx="11274552" cy="457200"/>
          </a:xfrm>
          <a:prstGeom prst="rect">
            <a:avLst/>
          </a:prstGeom>
          <a:noFill/>
          <a:ln/>
        </p:spPr>
        <p:txBody>
          <a:bodyPr wrap="square" rtlCol="0" anchor="ctr"/>
          <a:lstStyle/>
          <a:p>
            <a:pPr algn="ctr" indent="0" marL="0">
              <a:buNone/>
            </a:pPr>
            <a:r>
              <a:rPr lang="en-US" sz="2200" spc="600" kern="0" dirty="0">
                <a:solidFill>
                  <a:srgbClr val="7A6A4E"/>
                </a:solidFill>
                <a:latin typeface="EB Garamond" pitchFamily="34" charset="0"/>
                <a:ea typeface="EB Garamond" pitchFamily="34" charset="-122"/>
                <a:cs typeface="EB Garamond" pitchFamily="34" charset="-120"/>
              </a:rPr>
              <a:t>ENTRANCE HYMN</a:t>
            </a:r>
            <a:endParaRPr lang="en-US" sz="2200" dirty="0"/>
          </a:p>
        </p:txBody>
      </p:sp>
      <p:sp>
        <p:nvSpPr>
          <p:cNvPr id="4" name="Text 2"/>
          <p:cNvSpPr/>
          <p:nvPr/>
        </p:nvSpPr>
        <p:spPr>
          <a:xfrm>
            <a:off x="457200" y="3108960"/>
            <a:ext cx="11274552" cy="1280160"/>
          </a:xfrm>
          <a:prstGeom prst="rect">
            <a:avLst/>
          </a:prstGeom>
          <a:noFill/>
          <a:ln/>
        </p:spPr>
        <p:txBody>
          <a:bodyPr wrap="square" rtlCol="0" anchor="ctr"/>
          <a:lstStyle/>
          <a:p>
            <a:pPr algn="ctr" indent="0" marL="0">
              <a:buNone/>
            </a:pPr>
            <a:r>
              <a:rPr lang="en-US" sz="4800" b="1" dirty="0">
                <a:solidFill>
                  <a:srgbClr val="1A1A1A"/>
                </a:solidFill>
                <a:latin typeface="EB Garamond" pitchFamily="34" charset="0"/>
                <a:ea typeface="EB Garamond" pitchFamily="34" charset="-122"/>
                <a:cs typeface="EB Garamond" pitchFamily="34" charset="-120"/>
              </a:rPr>
              <a:t>All Creatures of Our God and King</a:t>
            </a:r>
            <a:endParaRPr lang="en-US" sz="4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385747"/>
          </a:solidFill>
          <a:ln w="12700">
            <a:solidFill>
              <a:srgbClr val="385747"/>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FIRST READING (1 OF 2)</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Zechariah 9:9-10</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Thus says the LORD: Rejoice heartily, O daughter Zion, shout for joy, O daughter Jerusalem!</a:t>
            </a:r>
            <a:endParaRPr lang="en-US" sz="2800" dirty="0"/>
          </a:p>
          <a:p>
            <a:pPr indent="0" marL="0">
              <a:buNone/>
            </a:pP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See, your king shall come to you; a just savior is he, meek, and riding on an ass, on a colt, the foal of an ass.</a:t>
            </a: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385747"/>
          </a:solidFill>
          <a:ln w="12700">
            <a:solidFill>
              <a:srgbClr val="385747"/>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FIRST READING (2 OF 2)</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2600" dirty="0">
                <a:solidFill>
                  <a:srgbClr val="1A1A1A"/>
                </a:solidFill>
                <a:latin typeface="EB Garamond" pitchFamily="34" charset="0"/>
                <a:ea typeface="EB Garamond" pitchFamily="34" charset="-122"/>
                <a:cs typeface="EB Garamond" pitchFamily="34" charset="-120"/>
              </a:rPr>
              <a:t>Zechariah 9:9-10 (continued)</a:t>
            </a:r>
            <a:endParaRPr lang="en-US" sz="26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He shall banish the chariot from Ephraim, and the horse from Jerusalem; the warrior's bow shall be banished, and he shall proclaim peace to the nations.</a:t>
            </a:r>
            <a:endParaRPr lang="en-US" sz="2800" dirty="0"/>
          </a:p>
          <a:p>
            <a:pPr indent="0" marL="0">
              <a:buNone/>
            </a:pP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His dominion shall be from sea to sea, and from the River to the ends of the earth.</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385747"/>
          </a:solidFill>
          <a:ln w="12700">
            <a:solidFill>
              <a:srgbClr val="385747"/>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RESPONSORIAL PSALM · REFRAIN</a:t>
            </a:r>
            <a:endParaRPr lang="en-US" sz="1400" dirty="0"/>
          </a:p>
        </p:txBody>
      </p:sp>
      <p:sp>
        <p:nvSpPr>
          <p:cNvPr id="4" name="Text 2"/>
          <p:cNvSpPr/>
          <p:nvPr/>
        </p:nvSpPr>
        <p:spPr>
          <a:xfrm>
            <a:off x="457200" y="2743200"/>
            <a:ext cx="11274552" cy="1828800"/>
          </a:xfrm>
          <a:prstGeom prst="rect">
            <a:avLst/>
          </a:prstGeom>
          <a:noFill/>
          <a:ln/>
        </p:spPr>
        <p:txBody>
          <a:bodyPr wrap="square" rtlCol="0" anchor="ctr"/>
          <a:lstStyle/>
          <a:p>
            <a:pPr algn="ctr" indent="0" marL="0">
              <a:buNone/>
            </a:pPr>
            <a:r>
              <a:rPr lang="en-US" sz="4000" i="1" dirty="0">
                <a:solidFill>
                  <a:srgbClr val="1A1A1A"/>
                </a:solidFill>
                <a:latin typeface="EB Garamond" pitchFamily="34" charset="0"/>
                <a:ea typeface="EB Garamond" pitchFamily="34" charset="-122"/>
                <a:cs typeface="EB Garamond" pitchFamily="34" charset="-120"/>
              </a:rPr>
              <a:t>℟ I will praise your name for ever, my king and my God.</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385747"/>
          </a:solidFill>
          <a:ln w="12700">
            <a:solidFill>
              <a:srgbClr val="385747"/>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RESPONSORIAL PSALM (1 OF 2)</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Psalm 145:1-2, 8-9, 10-11, 13-14</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I will extol you, O my God and King, and I will bless your name forever and ever. Every day will I bless you, and I will praise your name forever and ever. </a:t>
            </a:r>
            <a:endParaRPr lang="en-US" sz="2800" dirty="0"/>
          </a:p>
          <a:p>
            <a:pPr indent="0" marL="0">
              <a:buNone/>
            </a:pP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The LORD is gracious and merciful, slow to anger and of great kindness. The LORD is good to all and compassionate toward all his works.</a:t>
            </a: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385747"/>
          </a:solidFill>
          <a:ln w="12700">
            <a:solidFill>
              <a:srgbClr val="385747"/>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RESPONSORIAL PSALM (2 OF 2)</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2600" dirty="0">
                <a:solidFill>
                  <a:srgbClr val="1A1A1A"/>
                </a:solidFill>
                <a:latin typeface="EB Garamond" pitchFamily="34" charset="0"/>
                <a:ea typeface="EB Garamond" pitchFamily="34" charset="-122"/>
                <a:cs typeface="EB Garamond" pitchFamily="34" charset="-120"/>
              </a:rPr>
              <a:t>Psalm 145:1-2, 8-9, 10-11, 13-14 (continued)</a:t>
            </a:r>
            <a:endParaRPr lang="en-US" sz="26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Let all your works give you thanks, O LORD, and let your faithful ones bless you. Let them discourse of the glory of your kingdom and speak of your might. </a:t>
            </a:r>
            <a:endParaRPr lang="en-US" sz="2800" dirty="0"/>
          </a:p>
          <a:p>
            <a:pPr indent="0" marL="0">
              <a:buNone/>
            </a:pP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The LORD is faithful in all his words and holy in all his works. The LORD lifts up all who are falling and raises up all who are bowed down.</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385747"/>
          </a:solidFill>
          <a:ln w="12700">
            <a:solidFill>
              <a:srgbClr val="385747"/>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SECOND READING (1 OF 3)</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Romans 8:9, 11-13</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Brothers and sisters: You are not in the flesh; on the contrary, you are in the spirit, if only the Spirit of God dwells in you.</a:t>
            </a:r>
            <a:endParaRPr lang="en-US" sz="2800" dirty="0"/>
          </a:p>
          <a:p>
            <a:pPr indent="0" marL="0">
              <a:buNone/>
            </a:pP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Whoever does not have the Spirit of Christ does not belong to him.</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385747"/>
          </a:solidFill>
          <a:ln w="12700">
            <a:solidFill>
              <a:srgbClr val="385747"/>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SECOND READING (2 OF 3)</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2600" dirty="0">
                <a:solidFill>
                  <a:srgbClr val="1A1A1A"/>
                </a:solidFill>
                <a:latin typeface="EB Garamond" pitchFamily="34" charset="0"/>
                <a:ea typeface="EB Garamond" pitchFamily="34" charset="-122"/>
                <a:cs typeface="EB Garamond" pitchFamily="34" charset="-120"/>
              </a:rPr>
              <a:t>Romans 8:9, 11-13 (continued)</a:t>
            </a:r>
            <a:endParaRPr lang="en-US" sz="26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If the Spirit of the one who raised Jesus from the dead dwells in you, the one who raised Christ from the dead will give life to your mortal bodies also, through his Spirit that dwells in you.</a:t>
            </a:r>
            <a:endParaRPr lang="en-US" sz="2800" dirty="0"/>
          </a:p>
          <a:p>
            <a:pPr indent="0" marL="0">
              <a:buNone/>
            </a:pP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Consequently, brothers and sisters, we are not debtors to the flesh, to live according to the flesh.</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385747"/>
          </a:solidFill>
          <a:ln w="12700">
            <a:solidFill>
              <a:srgbClr val="385747"/>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SECOND READING (3 OF 3)</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2600" dirty="0">
                <a:solidFill>
                  <a:srgbClr val="1A1A1A"/>
                </a:solidFill>
                <a:latin typeface="EB Garamond" pitchFamily="34" charset="0"/>
                <a:ea typeface="EB Garamond" pitchFamily="34" charset="-122"/>
                <a:cs typeface="EB Garamond" pitchFamily="34" charset="-120"/>
              </a:rPr>
              <a:t>Romans 8:9, 11-13 (continued)</a:t>
            </a:r>
            <a:endParaRPr lang="en-US" sz="26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For if you live according to the flesh, you will die, but if by the Spirit you put to death the deeds of the body, you will live.</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385747"/>
          </a:solidFill>
          <a:ln w="12700">
            <a:solidFill>
              <a:srgbClr val="385747"/>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GOSPEL (1 OF 3)</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Matthew 11:25-30</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At that time Jesus exclaimed: "I give praise to you, Father, Lord of heaven and earth, for although you have hidden these things from the wise and the learned you have revealed them to little ones.</a:t>
            </a:r>
            <a:endParaRPr lang="en-US" sz="2800" dirty="0"/>
          </a:p>
          <a:p>
            <a:pPr indent="0" marL="0">
              <a:buNone/>
            </a:pP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Yes, Father, such has been your gracious will.</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385747"/>
          </a:solidFill>
          <a:ln w="12700">
            <a:solidFill>
              <a:srgbClr val="385747"/>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GOSPEL (2 OF 3)</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2600" dirty="0">
                <a:solidFill>
                  <a:srgbClr val="1A1A1A"/>
                </a:solidFill>
                <a:latin typeface="EB Garamond" pitchFamily="34" charset="0"/>
                <a:ea typeface="EB Garamond" pitchFamily="34" charset="-122"/>
                <a:cs typeface="EB Garamond" pitchFamily="34" charset="-120"/>
              </a:rPr>
              <a:t>Matthew 11:25-30 (continued)</a:t>
            </a:r>
            <a:endParaRPr lang="en-US" sz="26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All things have been handed over to me by my Father.</a:t>
            </a:r>
            <a:endParaRPr lang="en-US" sz="2800" dirty="0"/>
          </a:p>
          <a:p>
            <a:pPr indent="0" marL="0">
              <a:buNone/>
            </a:pP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No one knows the Son except the Father, and no one knows the Father except the Son and anyone to whom the Son wishes to reveal him." "Come to me, all you who labor and are burdened, and I will give you rest.</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385747"/>
          </a:solidFill>
          <a:ln w="12700">
            <a:solidFill>
              <a:srgbClr val="385747"/>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GOSPEL (3 OF 3)</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2600" dirty="0">
                <a:solidFill>
                  <a:srgbClr val="1A1A1A"/>
                </a:solidFill>
                <a:latin typeface="EB Garamond" pitchFamily="34" charset="0"/>
                <a:ea typeface="EB Garamond" pitchFamily="34" charset="-122"/>
                <a:cs typeface="EB Garamond" pitchFamily="34" charset="-120"/>
              </a:rPr>
              <a:t>Matthew 11:25-30 (continued)</a:t>
            </a:r>
            <a:endParaRPr lang="en-US" sz="26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Take my yoke upon you and learn from me, for I am meek and humble of heart; and you will find rest for yourselves.</a:t>
            </a:r>
            <a:endParaRPr lang="en-US" sz="2800" dirty="0"/>
          </a:p>
          <a:p>
            <a:pPr indent="0" marL="0">
              <a:buNone/>
            </a:pP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For my yoke is easy, and my burden light."</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385747"/>
          </a:solidFill>
          <a:ln w="12700">
            <a:solidFill>
              <a:srgbClr val="385747"/>
            </a:solidFill>
            <a:prstDash val="solid"/>
          </a:ln>
        </p:spPr>
      </p:sp>
      <p:sp>
        <p:nvSpPr>
          <p:cNvPr id="3" name="Text 1"/>
          <p:cNvSpPr/>
          <p:nvPr/>
        </p:nvSpPr>
        <p:spPr>
          <a:xfrm>
            <a:off x="457200" y="2560320"/>
            <a:ext cx="11274552" cy="457200"/>
          </a:xfrm>
          <a:prstGeom prst="rect">
            <a:avLst/>
          </a:prstGeom>
          <a:noFill/>
          <a:ln/>
        </p:spPr>
        <p:txBody>
          <a:bodyPr wrap="square" rtlCol="0" anchor="ctr"/>
          <a:lstStyle/>
          <a:p>
            <a:pPr algn="ctr" indent="0" marL="0">
              <a:buNone/>
            </a:pPr>
            <a:r>
              <a:rPr lang="en-US" sz="2200" spc="600" kern="0" dirty="0">
                <a:solidFill>
                  <a:srgbClr val="7A6A4E"/>
                </a:solidFill>
                <a:latin typeface="EB Garamond" pitchFamily="34" charset="0"/>
                <a:ea typeface="EB Garamond" pitchFamily="34" charset="-122"/>
                <a:cs typeface="EB Garamond" pitchFamily="34" charset="-120"/>
              </a:rPr>
              <a:t>OFFERTORY HYMN</a:t>
            </a:r>
            <a:endParaRPr lang="en-US" sz="2200" dirty="0"/>
          </a:p>
        </p:txBody>
      </p:sp>
      <p:sp>
        <p:nvSpPr>
          <p:cNvPr id="4" name="Text 2"/>
          <p:cNvSpPr/>
          <p:nvPr/>
        </p:nvSpPr>
        <p:spPr>
          <a:xfrm>
            <a:off x="457200" y="3108960"/>
            <a:ext cx="11274552" cy="1280160"/>
          </a:xfrm>
          <a:prstGeom prst="rect">
            <a:avLst/>
          </a:prstGeom>
          <a:noFill/>
          <a:ln/>
        </p:spPr>
        <p:txBody>
          <a:bodyPr wrap="square" rtlCol="0" anchor="ctr"/>
          <a:lstStyle/>
          <a:p>
            <a:pPr algn="ctr" indent="0" marL="0">
              <a:buNone/>
            </a:pPr>
            <a:r>
              <a:rPr lang="en-US" sz="4800" b="1" dirty="0">
                <a:solidFill>
                  <a:srgbClr val="1A1A1A"/>
                </a:solidFill>
                <a:latin typeface="EB Garamond" pitchFamily="34" charset="0"/>
                <a:ea typeface="EB Garamond" pitchFamily="34" charset="-122"/>
                <a:cs typeface="EB Garamond" pitchFamily="34" charset="-120"/>
              </a:rPr>
              <a:t>Where Charity and Love Prevail</a:t>
            </a:r>
            <a:endParaRPr lang="en-US" sz="4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385747"/>
          </a:solidFill>
          <a:ln w="12700">
            <a:solidFill>
              <a:srgbClr val="385747"/>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LITURGY OF THE EUCHARIST</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Holy, Holy, Holy</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Holy, Holy, Holy Lord God of hosts.</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Heaven and earth are full of your glory.</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Hosanna in the highest.</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Blessed is he who comes in the name of the Lord.</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Hosanna in the highest.</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385747"/>
          </a:solidFill>
          <a:ln w="12700">
            <a:solidFill>
              <a:srgbClr val="385747"/>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LITURGY OF THE EUCHARIST</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Memorial Acclamation</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We proclaim your Death, O Lord,</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and profess your Resurrection</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until you come again.</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385747"/>
          </a:solidFill>
          <a:ln w="12700">
            <a:solidFill>
              <a:srgbClr val="385747"/>
            </a:solidFill>
            <a:prstDash val="solid"/>
          </a:ln>
        </p:spPr>
      </p:sp>
      <p:sp>
        <p:nvSpPr>
          <p:cNvPr id="3" name="Text 1"/>
          <p:cNvSpPr/>
          <p:nvPr/>
        </p:nvSpPr>
        <p:spPr>
          <a:xfrm>
            <a:off x="822960" y="731520"/>
            <a:ext cx="10543032" cy="365760"/>
          </a:xfrm>
          <a:prstGeom prst="rect">
            <a:avLst/>
          </a:prstGeom>
          <a:noFill/>
          <a:ln/>
        </p:spPr>
        <p:txBody>
          <a:bodyPr wrap="square" rtlCol="0" anchor="ctr"/>
          <a:lstStyle/>
          <a:p>
            <a:pPr indent="0" marL="0">
              <a:buNone/>
            </a:pPr>
            <a:r>
              <a:rPr lang="en-US" sz="1400" spc="400" kern="0" dirty="0">
                <a:solidFill>
                  <a:srgbClr val="7A6A4E"/>
                </a:solidFill>
                <a:latin typeface="EB Garamond" pitchFamily="34" charset="0"/>
                <a:ea typeface="EB Garamond" pitchFamily="34" charset="-122"/>
                <a:cs typeface="EB Garamond" pitchFamily="34" charset="-120"/>
              </a:rPr>
              <a:t>COMMUNION RITE</a:t>
            </a:r>
            <a:endParaRPr lang="en-US" sz="1400" dirty="0"/>
          </a:p>
        </p:txBody>
      </p:sp>
      <p:sp>
        <p:nvSpPr>
          <p:cNvPr id="4" name="Text 2"/>
          <p:cNvSpPr/>
          <p:nvPr/>
        </p:nvSpPr>
        <p:spPr>
          <a:xfrm>
            <a:off x="822960" y="1188720"/>
            <a:ext cx="10543032" cy="914400"/>
          </a:xfrm>
          <a:prstGeom prst="rect">
            <a:avLst/>
          </a:prstGeom>
          <a:noFill/>
          <a:ln/>
        </p:spPr>
        <p:txBody>
          <a:bodyPr wrap="square" rtlCol="0" anchor="ctr"/>
          <a:lstStyle/>
          <a:p>
            <a:pPr indent="0" marL="0">
              <a:buNone/>
            </a:pPr>
            <a:r>
              <a:rPr lang="en-US" sz="4000" b="1" dirty="0">
                <a:solidFill>
                  <a:srgbClr val="1A1A1A"/>
                </a:solidFill>
                <a:latin typeface="EB Garamond" pitchFamily="34" charset="0"/>
                <a:ea typeface="EB Garamond" pitchFamily="34" charset="-122"/>
                <a:cs typeface="EB Garamond" pitchFamily="34" charset="-120"/>
              </a:rPr>
              <a:t>Lamb of God</a:t>
            </a:r>
            <a:endParaRPr lang="en-US" sz="4000" dirty="0"/>
          </a:p>
        </p:txBody>
      </p:sp>
      <p:sp>
        <p:nvSpPr>
          <p:cNvPr id="5" name="Text 3"/>
          <p:cNvSpPr/>
          <p:nvPr/>
        </p:nvSpPr>
        <p:spPr>
          <a:xfrm>
            <a:off x="822960" y="2194560"/>
            <a:ext cx="10543032" cy="4206240"/>
          </a:xfrm>
          <a:prstGeom prst="rect">
            <a:avLst/>
          </a:prstGeom>
          <a:noFill/>
          <a:ln/>
        </p:spPr>
        <p:txBody>
          <a:bodyPr wrap="square" rtlCol="0" anchor="t"/>
          <a:lstStyle/>
          <a:p>
            <a:pPr indent="0" marL="0">
              <a:buNone/>
            </a:pPr>
            <a:r>
              <a:rPr lang="en-US" sz="2800" dirty="0">
                <a:solidFill>
                  <a:srgbClr val="1A1A1A"/>
                </a:solidFill>
                <a:latin typeface="EB Garamond" pitchFamily="34" charset="0"/>
                <a:ea typeface="EB Garamond" pitchFamily="34" charset="-122"/>
                <a:cs typeface="EB Garamond" pitchFamily="34" charset="-120"/>
              </a:rPr>
              <a:t>Lamb of God, you take away the sins of the world,</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  have mercy on us.</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Lamb of God, you take away the sins of the world,</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  have mercy on us.</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Lamb of God, you take away the sins of the world,</a:t>
            </a:r>
            <a:endParaRPr lang="en-US" sz="2800" dirty="0"/>
          </a:p>
          <a:p>
            <a:pPr indent="0" marL="0">
              <a:buNone/>
            </a:pPr>
            <a:r>
              <a:rPr lang="en-US" sz="2800" dirty="0">
                <a:solidFill>
                  <a:srgbClr val="1A1A1A"/>
                </a:solidFill>
                <a:latin typeface="EB Garamond" pitchFamily="34" charset="0"/>
                <a:ea typeface="EB Garamond" pitchFamily="34" charset="-122"/>
                <a:cs typeface="EB Garamond" pitchFamily="34" charset="-120"/>
              </a:rPr>
              <a:t>  grant us peace.</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385747"/>
          </a:solidFill>
          <a:ln w="12700">
            <a:solidFill>
              <a:srgbClr val="385747"/>
            </a:solidFill>
            <a:prstDash val="solid"/>
          </a:ln>
        </p:spPr>
      </p:sp>
      <p:sp>
        <p:nvSpPr>
          <p:cNvPr id="3" name="Text 1"/>
          <p:cNvSpPr/>
          <p:nvPr/>
        </p:nvSpPr>
        <p:spPr>
          <a:xfrm>
            <a:off x="457200" y="2560320"/>
            <a:ext cx="11274552" cy="457200"/>
          </a:xfrm>
          <a:prstGeom prst="rect">
            <a:avLst/>
          </a:prstGeom>
          <a:noFill/>
          <a:ln/>
        </p:spPr>
        <p:txBody>
          <a:bodyPr wrap="square" rtlCol="0" anchor="ctr"/>
          <a:lstStyle/>
          <a:p>
            <a:pPr algn="ctr" indent="0" marL="0">
              <a:buNone/>
            </a:pPr>
            <a:r>
              <a:rPr lang="en-US" sz="2200" spc="600" kern="0" dirty="0">
                <a:solidFill>
                  <a:srgbClr val="7A6A4E"/>
                </a:solidFill>
                <a:latin typeface="EB Garamond" pitchFamily="34" charset="0"/>
                <a:ea typeface="EB Garamond" pitchFamily="34" charset="-122"/>
                <a:cs typeface="EB Garamond" pitchFamily="34" charset="-120"/>
              </a:rPr>
              <a:t>COMMUNION HYMN</a:t>
            </a:r>
            <a:endParaRPr lang="en-US" sz="2200" dirty="0"/>
          </a:p>
        </p:txBody>
      </p:sp>
      <p:sp>
        <p:nvSpPr>
          <p:cNvPr id="4" name="Text 2"/>
          <p:cNvSpPr/>
          <p:nvPr/>
        </p:nvSpPr>
        <p:spPr>
          <a:xfrm>
            <a:off x="457200" y="3108960"/>
            <a:ext cx="11274552" cy="1280160"/>
          </a:xfrm>
          <a:prstGeom prst="rect">
            <a:avLst/>
          </a:prstGeom>
          <a:noFill/>
          <a:ln/>
        </p:spPr>
        <p:txBody>
          <a:bodyPr wrap="square" rtlCol="0" anchor="ctr"/>
          <a:lstStyle/>
          <a:p>
            <a:pPr algn="ctr" indent="0" marL="0">
              <a:buNone/>
            </a:pPr>
            <a:r>
              <a:rPr lang="en-US" sz="4800" b="1" dirty="0">
                <a:solidFill>
                  <a:srgbClr val="1A1A1A"/>
                </a:solidFill>
                <a:latin typeface="EB Garamond" pitchFamily="34" charset="0"/>
                <a:ea typeface="EB Garamond" pitchFamily="34" charset="-122"/>
                <a:cs typeface="EB Garamond" pitchFamily="34" charset="-120"/>
              </a:rPr>
              <a:t>Panis Angelicus</a:t>
            </a:r>
            <a:endParaRPr lang="en-US" sz="4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385747"/>
          </a:solidFill>
          <a:ln w="12700">
            <a:solidFill>
              <a:srgbClr val="385747"/>
            </a:solidFill>
            <a:prstDash val="solid"/>
          </a:ln>
        </p:spPr>
      </p:sp>
      <p:sp>
        <p:nvSpPr>
          <p:cNvPr id="3" name="Text 1"/>
          <p:cNvSpPr/>
          <p:nvPr/>
        </p:nvSpPr>
        <p:spPr>
          <a:xfrm>
            <a:off x="457200" y="2560320"/>
            <a:ext cx="11274552" cy="457200"/>
          </a:xfrm>
          <a:prstGeom prst="rect">
            <a:avLst/>
          </a:prstGeom>
          <a:noFill/>
          <a:ln/>
        </p:spPr>
        <p:txBody>
          <a:bodyPr wrap="square" rtlCol="0" anchor="ctr"/>
          <a:lstStyle/>
          <a:p>
            <a:pPr algn="ctr" indent="0" marL="0">
              <a:buNone/>
            </a:pPr>
            <a:r>
              <a:rPr lang="en-US" sz="2200" spc="600" kern="0" dirty="0">
                <a:solidFill>
                  <a:srgbClr val="7A6A4E"/>
                </a:solidFill>
                <a:latin typeface="EB Garamond" pitchFamily="34" charset="0"/>
                <a:ea typeface="EB Garamond" pitchFamily="34" charset="-122"/>
                <a:cs typeface="EB Garamond" pitchFamily="34" charset="-120"/>
              </a:rPr>
              <a:t>RECESSIONAL HYMN</a:t>
            </a:r>
            <a:endParaRPr lang="en-US" sz="2200" dirty="0"/>
          </a:p>
        </p:txBody>
      </p:sp>
      <p:sp>
        <p:nvSpPr>
          <p:cNvPr id="4" name="Text 2"/>
          <p:cNvSpPr/>
          <p:nvPr/>
        </p:nvSpPr>
        <p:spPr>
          <a:xfrm>
            <a:off x="457200" y="3108960"/>
            <a:ext cx="11274552" cy="1280160"/>
          </a:xfrm>
          <a:prstGeom prst="rect">
            <a:avLst/>
          </a:prstGeom>
          <a:noFill/>
          <a:ln/>
        </p:spPr>
        <p:txBody>
          <a:bodyPr wrap="square" rtlCol="0" anchor="ctr"/>
          <a:lstStyle/>
          <a:p>
            <a:pPr algn="ctr" indent="0" marL="0">
              <a:buNone/>
            </a:pPr>
            <a:r>
              <a:rPr lang="en-US" sz="4800" b="1" dirty="0">
                <a:solidFill>
                  <a:srgbClr val="1A1A1A"/>
                </a:solidFill>
                <a:latin typeface="EB Garamond" pitchFamily="34" charset="0"/>
                <a:ea typeface="EB Garamond" pitchFamily="34" charset="-122"/>
                <a:cs typeface="EB Garamond" pitchFamily="34" charset="-120"/>
              </a:rPr>
              <a:t>Holy God, We Praise Thy Name</a:t>
            </a:r>
            <a:endParaRPr lang="en-US" sz="4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BF7"/>
        </a:solidFill>
      </p:bgPr>
    </p:bg>
    <p:spTree>
      <p:nvGrpSpPr>
        <p:cNvPr id="1" name=""/>
        <p:cNvGrpSpPr/>
        <p:nvPr/>
      </p:nvGrpSpPr>
      <p:grpSpPr>
        <a:xfrm>
          <a:off x="0" y="0"/>
          <a:ext cx="0" cy="0"/>
          <a:chOff x="0" y="0"/>
          <a:chExt cx="0" cy="0"/>
        </a:xfrm>
      </p:grpSpPr>
      <p:sp>
        <p:nvSpPr>
          <p:cNvPr id="2" name="Shape 0"/>
          <p:cNvSpPr/>
          <p:nvPr/>
        </p:nvSpPr>
        <p:spPr>
          <a:xfrm>
            <a:off x="822960" y="548640"/>
            <a:ext cx="914400" cy="45720"/>
          </a:xfrm>
          <a:prstGeom prst="rect">
            <a:avLst/>
          </a:prstGeom>
          <a:solidFill>
            <a:srgbClr val="385747"/>
          </a:solidFill>
          <a:ln w="12700">
            <a:solidFill>
              <a:srgbClr val="385747"/>
            </a:solidFill>
            <a:prstDash val="solid"/>
          </a:ln>
        </p:spPr>
      </p:sp>
      <p:sp>
        <p:nvSpPr>
          <p:cNvPr id="3" name="Text 1"/>
          <p:cNvSpPr/>
          <p:nvPr/>
        </p:nvSpPr>
        <p:spPr>
          <a:xfrm>
            <a:off x="457200" y="2743200"/>
            <a:ext cx="11274552" cy="1371600"/>
          </a:xfrm>
          <a:prstGeom prst="rect">
            <a:avLst/>
          </a:prstGeom>
          <a:noFill/>
          <a:ln/>
        </p:spPr>
        <p:txBody>
          <a:bodyPr wrap="square" rtlCol="0" anchor="ctr"/>
          <a:lstStyle/>
          <a:p>
            <a:pPr algn="ctr" indent="0" marL="0">
              <a:buNone/>
            </a:pPr>
            <a:r>
              <a:rPr lang="en-US" sz="5400" i="1" dirty="0">
                <a:solidFill>
                  <a:srgbClr val="1A1A1A"/>
                </a:solidFill>
                <a:latin typeface="EB Garamond" pitchFamily="34" charset="0"/>
                <a:ea typeface="EB Garamond" pitchFamily="34" charset="-122"/>
                <a:cs typeface="EB Garamond" pitchFamily="34" charset="-120"/>
              </a:rPr>
              <a:t>Go in peace.</a:t>
            </a:r>
            <a:endParaRPr lang="en-US" sz="5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Weeve Ministry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Fourteenth Sunday in Ordinary Time — 2026-07-05</dc:title>
  <dc:subject>PptxGenJS Presentation</dc:subject>
  <dc:creator>PptxGenJS</dc:creator>
  <cp:lastModifiedBy>PptxGenJS</cp:lastModifiedBy>
  <cp:revision>1</cp:revision>
  <dcterms:created xsi:type="dcterms:W3CDTF">2026-09-26T03:48:27Z</dcterms:created>
  <dcterms:modified xsi:type="dcterms:W3CDTF">2026-09-26T03:48:27Z</dcterms:modified>
</cp:coreProperties>
</file>