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BF7"/>
        </a:solidFill>
      </p:bgPr>
    </p:bg>
    <p:spTree>
      <p:nvGrpSpPr>
        <p:cNvPr id="1" name=""/>
        <p:cNvGrpSpPr/>
        <p:nvPr/>
      </p:nvGrpSpPr>
      <p:grpSpPr>
        <a:xfrm>
          <a:off x="0" y="0"/>
          <a:ext cx="0" cy="0"/>
          <a:chOff x="0" y="0"/>
          <a:chExt cx="0" cy="0"/>
        </a:xfrm>
      </p:grpSpPr>
      <p:sp>
        <p:nvSpPr>
          <p:cNvPr id="2" name="Text 0"/>
          <p:cNvSpPr/>
          <p:nvPr/>
        </p:nvSpPr>
        <p:spPr>
          <a:xfrm>
            <a:off x="914400" y="2011680"/>
            <a:ext cx="10360152" cy="548640"/>
          </a:xfrm>
          <a:prstGeom prst="rect">
            <a:avLst/>
          </a:prstGeom>
          <a:noFill/>
          <a:ln/>
        </p:spPr>
        <p:txBody>
          <a:bodyPr wrap="square" rtlCol="0" anchor="ctr"/>
          <a:lstStyle/>
          <a:p>
            <a:pPr algn="ctr" indent="0" marL="0">
              <a:buNone/>
            </a:pPr>
            <a:r>
              <a:rPr lang="en-US" sz="2400" dirty="0">
                <a:solidFill>
                  <a:srgbClr val="7A6A4E"/>
                </a:solidFill>
                <a:latin typeface="EB Garamond" pitchFamily="34" charset="0"/>
                <a:ea typeface="EB Garamond" pitchFamily="34" charset="-122"/>
                <a:cs typeface="EB Garamond" pitchFamily="34" charset="-120"/>
              </a:rPr>
              <a:t>St. Michael the Archangel Catholic Church</a:t>
            </a:r>
            <a:endParaRPr lang="en-US" sz="2400" dirty="0"/>
          </a:p>
        </p:txBody>
      </p:sp>
      <p:sp>
        <p:nvSpPr>
          <p:cNvPr id="3" name="Text 1"/>
          <p:cNvSpPr/>
          <p:nvPr/>
        </p:nvSpPr>
        <p:spPr>
          <a:xfrm>
            <a:off x="457200" y="2651760"/>
            <a:ext cx="11274552" cy="1280160"/>
          </a:xfrm>
          <a:prstGeom prst="rect">
            <a:avLst/>
          </a:prstGeom>
          <a:noFill/>
          <a:ln/>
        </p:spPr>
        <p:txBody>
          <a:bodyPr wrap="square" rtlCol="0" anchor="ctr"/>
          <a:lstStyle/>
          <a:p>
            <a:pPr algn="ctr" indent="0" marL="0">
              <a:buNone/>
            </a:pPr>
            <a:r>
              <a:rPr lang="en-US" sz="5400" b="1" dirty="0">
                <a:solidFill>
                  <a:srgbClr val="1A1A1A"/>
                </a:solidFill>
                <a:latin typeface="EB Garamond" pitchFamily="34" charset="0"/>
                <a:ea typeface="EB Garamond" pitchFamily="34" charset="-122"/>
                <a:cs typeface="EB Garamond" pitchFamily="34" charset="-120"/>
              </a:rPr>
              <a:t>The Sacrament of Holy Matrimony</a:t>
            </a:r>
            <a:endParaRPr lang="en-US" sz="5400" dirty="0"/>
          </a:p>
        </p:txBody>
      </p:sp>
      <p:sp>
        <p:nvSpPr>
          <p:cNvPr id="4" name="Shape 2"/>
          <p:cNvSpPr/>
          <p:nvPr/>
        </p:nvSpPr>
        <p:spPr>
          <a:xfrm>
            <a:off x="5271516" y="4114800"/>
            <a:ext cx="1645920" cy="36576"/>
          </a:xfrm>
          <a:prstGeom prst="rect">
            <a:avLst/>
          </a:prstGeom>
          <a:solidFill>
            <a:srgbClr val="8B6914"/>
          </a:solidFill>
          <a:ln w="12700">
            <a:solidFill>
              <a:srgbClr val="8B6914"/>
            </a:solidFill>
            <a:prstDash val="solid"/>
          </a:ln>
        </p:spPr>
      </p:sp>
      <p:sp>
        <p:nvSpPr>
          <p:cNvPr id="5" name="Text 3"/>
          <p:cNvSpPr/>
          <p:nvPr/>
        </p:nvSpPr>
        <p:spPr>
          <a:xfrm>
            <a:off x="457200" y="4389120"/>
            <a:ext cx="11274552" cy="457200"/>
          </a:xfrm>
          <a:prstGeom prst="rect">
            <a:avLst/>
          </a:prstGeom>
          <a:noFill/>
          <a:ln/>
        </p:spPr>
        <p:txBody>
          <a:bodyPr wrap="square" rtlCol="0" anchor="ctr"/>
          <a:lstStyle/>
          <a:p>
            <a:pPr algn="ctr" indent="0" marL="0">
              <a:buNone/>
            </a:pPr>
            <a:r>
              <a:rPr lang="en-US" sz="2200" i="1" dirty="0">
                <a:solidFill>
                  <a:srgbClr val="7A6A4E"/>
                </a:solidFill>
                <a:latin typeface="EB Garamond" pitchFamily="34" charset="0"/>
                <a:ea typeface="EB Garamond" pitchFamily="34" charset="-122"/>
                <a:cs typeface="EB Garamond" pitchFamily="34" charset="-120"/>
              </a:rPr>
              <a:t>Saturday, June 20, 2026</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ENTRANCE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Canon in D</a:t>
            </a:r>
            <a:endParaRPr lang="en-US" sz="4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INTRODUCTORY RITES (1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Gloria</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Glory to God in the highest,</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and on earth peace to people of good will.</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We praise you,</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we bless you,</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we adore you,</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we glorify you,</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we give you thanks for your great glory,</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INTRODUCTORY RITES (2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Gloria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Lord God, heavenly King,</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O God, almighty Father.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Lord Jesus Christ, Only Begotten Son,</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Lord God, Lamb of God, Son of the Father,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INTRODUCTORY RITES (3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Gloria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receive our prayer;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 are seated at the right hand of the Father,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For you alone are the Holy One,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 alone are the Lord,</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INTRODUCTORY RITES (4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Gloria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you alone are the Most High,</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Jesus Christ,</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with the Holy Spirit,</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in the glory of God the Father.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Amen.</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(1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Genesis 2:18-24</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Yahweh God said, “It is not good for the man to be alone. I will make him a helper comparable to him.”</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Out of the ground Yahweh God formed every animal of the field, and every bird of the sky, and brought them to the man to see what he would call them. Whatever the man called every living creature became its name.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(2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Genesis 2:18-24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The man gave names to all livestock, and to the birds of the sky, and to every animal of the field; but for man there was not found a helper comparable to him.</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Yahweh God caused the man to fall into a deep sleep. As the man slept, he took one of his ribs, and closed up the flesh in its place.</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(3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Genesis 2:18-24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Yahweh God made a woman from the rib which he had taken from the man, and brought her to the man.</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The man said, “This is now bone of my bones, and flesh of my flesh. She will be called ‘woman,’ because she was taken out of Man.”</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(4 OF 4)</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Genesis 2:18-24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Therefore a man will leave his father and his mother, and will join with his wife, and they will be one flesh.</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 REFRAIN</a:t>
            </a:r>
            <a:endParaRPr lang="en-US" sz="1400" dirty="0"/>
          </a:p>
        </p:txBody>
      </p:sp>
      <p:sp>
        <p:nvSpPr>
          <p:cNvPr id="4" name="Text 2"/>
          <p:cNvSpPr/>
          <p:nvPr/>
        </p:nvSpPr>
        <p:spPr>
          <a:xfrm>
            <a:off x="457200" y="2743200"/>
            <a:ext cx="11274552" cy="1828800"/>
          </a:xfrm>
          <a:prstGeom prst="rect">
            <a:avLst/>
          </a:prstGeom>
          <a:noFill/>
          <a:ln/>
        </p:spPr>
        <p:txBody>
          <a:bodyPr wrap="square" rtlCol="0" anchor="ctr"/>
          <a:lstStyle/>
          <a:p>
            <a:pPr algn="ctr" indent="0" marL="0">
              <a:buNone/>
            </a:pPr>
            <a:r>
              <a:rPr lang="en-US" sz="4000" i="1" dirty="0">
                <a:solidFill>
                  <a:srgbClr val="1A1A1A"/>
                </a:solidFill>
                <a:latin typeface="EB Garamond" pitchFamily="34" charset="0"/>
                <a:ea typeface="EB Garamond" pitchFamily="34" charset="-122"/>
                <a:cs typeface="EB Garamond" pitchFamily="34" charset="-120"/>
              </a:rPr>
              <a:t>℟ Blessed is everyone who fears Yahweh,</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(1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Psalm 128:1-5</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Blessed is everyone who fears Yahweh,</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who walks in his ways.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For you will eat the labor of your hands.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 will be happy, and it will be well with you.</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Your wife will be as a fruitful vine,</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(2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Psalm 128:1-5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in the innermost parts of your house;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your children like olive plants,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around your table.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Behold, thus is the man blessed who fears Yahweh.</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May Yahweh bless you out of Zion,</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(3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Psalm 128:1-5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and may you see the good of Jerusalem all the days of your life.</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SECOND READING (1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1 John 4:7-12</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Beloved, let us love one another, for love is of God; and everyone who loves has been born of God, and knows God.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 who doesn’t love doesn’t know God, for God is love.</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By this God’s love was revealed in us, that God has sent his one and only Son into the world that we might live through him.</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SECOND READING (2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1 John 4:7-12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In this is love, not that we loved God, but that he loved us, and sent his Son as the atoning sacrifice for our sins.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Beloved, if God loved us in this way, we also ought to love one another.</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No one has seen God at any time. If we love one another, God remains in us, and his love has been perfected in us.</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(1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John 15:9-12</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Even as the Father has loved me, I also have loved you. Remain in my love.</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If you keep my commandments, you will remain in my love; even as I have kept my Father’s commandments, and remain in his love.</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(2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John 15:9-12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 have spoken these things to you, that my joy may remain in you, and that your joy may be made full.</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“This is my commandment, that you love one another, even as I have loved you.</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OFFERTORY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Ave Maria</a:t>
            </a:r>
            <a:endParaRPr lang="en-US" sz="4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LITURGY OF THE EUCHARIST</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Holy, Holy, Holy</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Holy, Holy, Holy Lord God of hosts.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Heaven and earth are full of your glory.</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Hosanna in the highest.</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Blessed is he who comes in the name of the Lord.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Hosanna in the highest.</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LITURGY OF THE EUCHARIST</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Memorial Acclamation</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We proclaim your Death, O Lord,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and profess your Resurrection</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until you come again.</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COMMUNION RITE</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Lamb of God</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grant us peace.</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COMMUNION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Panis Angelicus</a:t>
            </a:r>
            <a:endParaRPr lang="en-US"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RECESSIONAL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Ode to Joy</a:t>
            </a:r>
            <a:endParaRPr lang="en-US" sz="4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8B6914"/>
          </a:solidFill>
          <a:ln w="12700">
            <a:solidFill>
              <a:srgbClr val="8B6914"/>
            </a:solidFill>
            <a:prstDash val="solid"/>
          </a:ln>
        </p:spPr>
      </p:sp>
      <p:sp>
        <p:nvSpPr>
          <p:cNvPr id="3" name="Text 1"/>
          <p:cNvSpPr/>
          <p:nvPr/>
        </p:nvSpPr>
        <p:spPr>
          <a:xfrm>
            <a:off x="457200" y="2743200"/>
            <a:ext cx="11274552" cy="1371600"/>
          </a:xfrm>
          <a:prstGeom prst="rect">
            <a:avLst/>
          </a:prstGeom>
          <a:noFill/>
          <a:ln/>
        </p:spPr>
        <p:txBody>
          <a:bodyPr wrap="square" rtlCol="0" anchor="ctr"/>
          <a:lstStyle/>
          <a:p>
            <a:pPr algn="ctr" indent="0" marL="0">
              <a:buNone/>
            </a:pPr>
            <a:r>
              <a:rPr lang="en-US" sz="5400" i="1" dirty="0">
                <a:solidFill>
                  <a:srgbClr val="1A1A1A"/>
                </a:solidFill>
                <a:latin typeface="EB Garamond" pitchFamily="34" charset="0"/>
                <a:ea typeface="EB Garamond" pitchFamily="34" charset="-122"/>
                <a:cs typeface="EB Garamond" pitchFamily="34" charset="-120"/>
              </a:rPr>
              <a:t>Go in peace.</a:t>
            </a:r>
            <a:endParaRPr lang="en-US" sz="5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Weeve Ministry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Sacrament of Holy Matrimony — 2026-06-20</dc:title>
  <dc:subject>PptxGenJS Presentation</dc:subject>
  <dc:creator>PptxGenJS</dc:creator>
  <cp:lastModifiedBy>PptxGenJS</cp:lastModifiedBy>
  <cp:revision>1</cp:revision>
  <dcterms:created xsi:type="dcterms:W3CDTF">2026-09-26T03:48:30Z</dcterms:created>
  <dcterms:modified xsi:type="dcterms:W3CDTF">2026-09-26T03:48:30Z</dcterms:modified>
</cp:coreProperties>
</file>