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BF7"/>
        </a:solidFill>
      </p:bgPr>
    </p:bg>
    <p:spTree>
      <p:nvGrpSpPr>
        <p:cNvPr id="1" name=""/>
        <p:cNvGrpSpPr/>
        <p:nvPr/>
      </p:nvGrpSpPr>
      <p:grpSpPr>
        <a:xfrm>
          <a:off x="0" y="0"/>
          <a:ext cx="0" cy="0"/>
          <a:chOff x="0" y="0"/>
          <a:chExt cx="0" cy="0"/>
        </a:xfrm>
      </p:grpSpPr>
      <p:sp>
        <p:nvSpPr>
          <p:cNvPr id="2" name="Text 0"/>
          <p:cNvSpPr/>
          <p:nvPr/>
        </p:nvSpPr>
        <p:spPr>
          <a:xfrm>
            <a:off x="914400" y="2011680"/>
            <a:ext cx="10360152" cy="548640"/>
          </a:xfrm>
          <a:prstGeom prst="rect">
            <a:avLst/>
          </a:prstGeom>
          <a:noFill/>
          <a:ln/>
        </p:spPr>
        <p:txBody>
          <a:bodyPr wrap="square" rtlCol="0" anchor="ctr"/>
          <a:lstStyle/>
          <a:p>
            <a:pPr algn="ctr" indent="0" marL="0">
              <a:buNone/>
            </a:pPr>
            <a:r>
              <a:rPr lang="en-US" sz="2400" dirty="0">
                <a:solidFill>
                  <a:srgbClr val="7A6A4E"/>
                </a:solidFill>
                <a:latin typeface="EB Garamond" pitchFamily="34" charset="0"/>
                <a:ea typeface="EB Garamond" pitchFamily="34" charset="-122"/>
                <a:cs typeface="EB Garamond" pitchFamily="34" charset="-120"/>
              </a:rPr>
              <a:t>St. Michael the Archangel Catholic Church</a:t>
            </a:r>
            <a:endParaRPr lang="en-US" sz="2400" dirty="0"/>
          </a:p>
        </p:txBody>
      </p:sp>
      <p:sp>
        <p:nvSpPr>
          <p:cNvPr id="3" name="Text 1"/>
          <p:cNvSpPr/>
          <p:nvPr/>
        </p:nvSpPr>
        <p:spPr>
          <a:xfrm>
            <a:off x="457200" y="2651760"/>
            <a:ext cx="11274552" cy="1280160"/>
          </a:xfrm>
          <a:prstGeom prst="rect">
            <a:avLst/>
          </a:prstGeom>
          <a:noFill/>
          <a:ln/>
        </p:spPr>
        <p:txBody>
          <a:bodyPr wrap="square" rtlCol="0" anchor="ctr"/>
          <a:lstStyle/>
          <a:p>
            <a:pPr algn="ctr" indent="0" marL="0">
              <a:buNone/>
            </a:pPr>
            <a:r>
              <a:rPr lang="en-US" sz="5400" b="1" dirty="0">
                <a:solidFill>
                  <a:srgbClr val="1A1A1A"/>
                </a:solidFill>
                <a:latin typeface="EB Garamond" pitchFamily="34" charset="0"/>
                <a:ea typeface="EB Garamond" pitchFamily="34" charset="-122"/>
                <a:cs typeface="EB Garamond" pitchFamily="34" charset="-120"/>
              </a:rPr>
              <a:t>Mass of Christian Burial</a:t>
            </a:r>
            <a:endParaRPr lang="en-US" sz="5400" dirty="0"/>
          </a:p>
        </p:txBody>
      </p:sp>
      <p:sp>
        <p:nvSpPr>
          <p:cNvPr id="4" name="Shape 2"/>
          <p:cNvSpPr/>
          <p:nvPr/>
        </p:nvSpPr>
        <p:spPr>
          <a:xfrm>
            <a:off x="5271516" y="4114800"/>
            <a:ext cx="1645920" cy="36576"/>
          </a:xfrm>
          <a:prstGeom prst="rect">
            <a:avLst/>
          </a:prstGeom>
          <a:solidFill>
            <a:srgbClr val="6B2139"/>
          </a:solidFill>
          <a:ln w="12700">
            <a:solidFill>
              <a:srgbClr val="6B2139"/>
            </a:solidFill>
            <a:prstDash val="solid"/>
          </a:ln>
        </p:spPr>
      </p:sp>
      <p:sp>
        <p:nvSpPr>
          <p:cNvPr id="5" name="Text 3"/>
          <p:cNvSpPr/>
          <p:nvPr/>
        </p:nvSpPr>
        <p:spPr>
          <a:xfrm>
            <a:off x="457200" y="4389120"/>
            <a:ext cx="11274552" cy="457200"/>
          </a:xfrm>
          <a:prstGeom prst="rect">
            <a:avLst/>
          </a:prstGeom>
          <a:noFill/>
          <a:ln/>
        </p:spPr>
        <p:txBody>
          <a:bodyPr wrap="square" rtlCol="0" anchor="ctr"/>
          <a:lstStyle/>
          <a:p>
            <a:pPr algn="ctr" indent="0" marL="0">
              <a:buNone/>
            </a:pPr>
            <a:r>
              <a:rPr lang="en-US" sz="2200" i="1" dirty="0">
                <a:solidFill>
                  <a:srgbClr val="7A6A4E"/>
                </a:solidFill>
                <a:latin typeface="EB Garamond" pitchFamily="34" charset="0"/>
                <a:ea typeface="EB Garamond" pitchFamily="34" charset="-122"/>
                <a:cs typeface="EB Garamond" pitchFamily="34" charset="-120"/>
              </a:rPr>
              <a:t>Friday, July 10, 2026</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457200" y="2560320"/>
            <a:ext cx="11274552" cy="457200"/>
          </a:xfrm>
          <a:prstGeom prst="rect">
            <a:avLst/>
          </a:prstGeom>
          <a:noFill/>
          <a:ln/>
        </p:spPr>
        <p:txBody>
          <a:bodyPr wrap="square" rtlCol="0" anchor="ctr"/>
          <a:lstStyle/>
          <a:p>
            <a:pPr algn="ctr" indent="0" marL="0">
              <a:buNone/>
            </a:pPr>
            <a:r>
              <a:rPr lang="en-US" sz="2200" spc="600" kern="0" dirty="0">
                <a:solidFill>
                  <a:srgbClr val="7A6A4E"/>
                </a:solidFill>
                <a:latin typeface="EB Garamond" pitchFamily="34" charset="0"/>
                <a:ea typeface="EB Garamond" pitchFamily="34" charset="-122"/>
                <a:cs typeface="EB Garamond" pitchFamily="34" charset="-120"/>
              </a:rPr>
              <a:t>ENTRANCE HYMN</a:t>
            </a:r>
            <a:endParaRPr lang="en-US" sz="2200" dirty="0"/>
          </a:p>
        </p:txBody>
      </p:sp>
      <p:sp>
        <p:nvSpPr>
          <p:cNvPr id="4" name="Text 2"/>
          <p:cNvSpPr/>
          <p:nvPr/>
        </p:nvSpPr>
        <p:spPr>
          <a:xfrm>
            <a:off x="457200" y="3108960"/>
            <a:ext cx="11274552" cy="1280160"/>
          </a:xfrm>
          <a:prstGeom prst="rect">
            <a:avLst/>
          </a:prstGeom>
          <a:noFill/>
          <a:ln/>
        </p:spPr>
        <p:txBody>
          <a:bodyPr wrap="square" rtlCol="0" anchor="ctr"/>
          <a:lstStyle/>
          <a:p>
            <a:pPr algn="ctr" indent="0" marL="0">
              <a:buNone/>
            </a:pPr>
            <a:r>
              <a:rPr lang="en-US" sz="4800" b="1" dirty="0">
                <a:solidFill>
                  <a:srgbClr val="1A1A1A"/>
                </a:solidFill>
                <a:latin typeface="EB Garamond" pitchFamily="34" charset="0"/>
                <a:ea typeface="EB Garamond" pitchFamily="34" charset="-122"/>
                <a:cs typeface="EB Garamond" pitchFamily="34" charset="-120"/>
              </a:rPr>
              <a:t>Be Not Afraid</a:t>
            </a:r>
            <a:endParaRPr lang="en-US" sz="4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FIRST READING (1 OF 3)</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Isaiah 25:6a, 7-9</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In this mountain, Yahweh of Armies will make all peoples a feast of choice meat, a feast of choice wines, of choice meat full of marrow, of well refined choice wines.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He will destroy in this mountain the surface of the covering that covers all peoples, and the veil that is spread over all nations.</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FIRST READING (2 OF 3)</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Isaiah 25:6a, 7-9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He has swallowed up death forever! The Lord Yahweh will wipe away tears from off all faces. He will take the reproach of his people away from off all the earth, for Yahweh has spoken it.</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FIRST READING (3 OF 3)</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Isaiah 25:6a, 7-9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It shall be said in that day, “Behold, this is our God! We have waited for him, and he will save us! This is Yahweh! We have waited for him. We will be glad and rejoice in his salvation!”</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RESPONSORIAL PSALM · REFRAIN</a:t>
            </a:r>
            <a:endParaRPr lang="en-US" sz="1400" dirty="0"/>
          </a:p>
        </p:txBody>
      </p:sp>
      <p:sp>
        <p:nvSpPr>
          <p:cNvPr id="4" name="Text 2"/>
          <p:cNvSpPr/>
          <p:nvPr/>
        </p:nvSpPr>
        <p:spPr>
          <a:xfrm>
            <a:off x="457200" y="2743200"/>
            <a:ext cx="11274552" cy="1828800"/>
          </a:xfrm>
          <a:prstGeom prst="rect">
            <a:avLst/>
          </a:prstGeom>
          <a:noFill/>
          <a:ln/>
        </p:spPr>
        <p:txBody>
          <a:bodyPr wrap="square" rtlCol="0" anchor="ctr"/>
          <a:lstStyle/>
          <a:p>
            <a:pPr algn="ctr" indent="0" marL="0">
              <a:buNone/>
            </a:pPr>
            <a:r>
              <a:rPr lang="en-US" sz="4000" i="1" dirty="0">
                <a:solidFill>
                  <a:srgbClr val="1A1A1A"/>
                </a:solidFill>
                <a:latin typeface="EB Garamond" pitchFamily="34" charset="0"/>
                <a:ea typeface="EB Garamond" pitchFamily="34" charset="-122"/>
                <a:cs typeface="EB Garamond" pitchFamily="34" charset="-120"/>
              </a:rPr>
              <a:t>℟ Yahweh is my shepherd:</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RESPONSORIAL PSALM (1 OF 3)</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Psalm 23:1-6</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Yahweh is my shepherd: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I shall lack nothing.</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He makes me lie down in green pastures.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He leads me beside still waters.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He restores my soul.</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He guides me in the paths of righteousness for his name’s sake.</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RESPONSORIAL PSALM (2 OF 3)</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Psalm 23:1-6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Even though I walk through the valley of the shadow of death,</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I will fear no evil, for you are with me.</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Your rod and your staff,</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they comfort me.</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You prepare a table before me</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in the presence of my enemies.</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RESPONSORIAL PSALM (3 OF 3)</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Psalm 23:1-6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You anoint my head with oil.</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My cup runs over.</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Surely goodness and loving kindness shall follow me all the days of my life,</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and I will dwell in Yahweh’s house forever.</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SECOND READING</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1 John 3:1-2</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See how great a love the Father has given to us, that we should be called children of God! For this cause the world doesn’t know us, because it didn’t know him.</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Beloved, now we are children of God, and it is not yet revealed what we will be. But we know that, when he is revealed, we will be like him; for we will see him just as he is.</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GOSPEL (1 OF 2)</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John 6:37-40</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All those whom the Father gives me will come to me. He who comes to me I will in no way throw out.</a:t>
            </a:r>
            <a:endParaRPr lang="en-US" sz="2800" dirty="0"/>
          </a:p>
          <a:p>
            <a:pPr indent="0" marL="0">
              <a:buNone/>
            </a:pP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For I have come down from heaven, not to do my own will, but the will of him who sent me.</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GOSPEL (2 OF 2)</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John 6:37-40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This is the will of my Father who sent me, that of all he has given to me I should lose nothing, but should raise him up at the last day.</a:t>
            </a:r>
            <a:endParaRPr lang="en-US" sz="2800" dirty="0"/>
          </a:p>
          <a:p>
            <a:pPr indent="0" marL="0">
              <a:buNone/>
            </a:pP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This is the will of the one who sent me, that everyone who sees the Son, and believes in him, should have eternal life; and I will raise him up at the last day.”</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457200" y="2560320"/>
            <a:ext cx="11274552" cy="457200"/>
          </a:xfrm>
          <a:prstGeom prst="rect">
            <a:avLst/>
          </a:prstGeom>
          <a:noFill/>
          <a:ln/>
        </p:spPr>
        <p:txBody>
          <a:bodyPr wrap="square" rtlCol="0" anchor="ctr"/>
          <a:lstStyle/>
          <a:p>
            <a:pPr algn="ctr" indent="0" marL="0">
              <a:buNone/>
            </a:pPr>
            <a:r>
              <a:rPr lang="en-US" sz="2200" spc="600" kern="0" dirty="0">
                <a:solidFill>
                  <a:srgbClr val="7A6A4E"/>
                </a:solidFill>
                <a:latin typeface="EB Garamond" pitchFamily="34" charset="0"/>
                <a:ea typeface="EB Garamond" pitchFamily="34" charset="-122"/>
                <a:cs typeface="EB Garamond" pitchFamily="34" charset="-120"/>
              </a:rPr>
              <a:t>OFFERTORY HYMN</a:t>
            </a:r>
            <a:endParaRPr lang="en-US" sz="2200" dirty="0"/>
          </a:p>
        </p:txBody>
      </p:sp>
      <p:sp>
        <p:nvSpPr>
          <p:cNvPr id="4" name="Text 2"/>
          <p:cNvSpPr/>
          <p:nvPr/>
        </p:nvSpPr>
        <p:spPr>
          <a:xfrm>
            <a:off x="457200" y="3108960"/>
            <a:ext cx="11274552" cy="1280160"/>
          </a:xfrm>
          <a:prstGeom prst="rect">
            <a:avLst/>
          </a:prstGeom>
          <a:noFill/>
          <a:ln/>
        </p:spPr>
        <p:txBody>
          <a:bodyPr wrap="square" rtlCol="0" anchor="ctr"/>
          <a:lstStyle/>
          <a:p>
            <a:pPr algn="ctr" indent="0" marL="0">
              <a:buNone/>
            </a:pPr>
            <a:r>
              <a:rPr lang="en-US" sz="4800" b="1" dirty="0">
                <a:solidFill>
                  <a:srgbClr val="1A1A1A"/>
                </a:solidFill>
                <a:latin typeface="EB Garamond" pitchFamily="34" charset="0"/>
                <a:ea typeface="EB Garamond" pitchFamily="34" charset="-122"/>
                <a:cs typeface="EB Garamond" pitchFamily="34" charset="-120"/>
              </a:rPr>
              <a:t>How Great Thou Art</a:t>
            </a:r>
            <a:endParaRPr lang="en-US" sz="4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LITURGY OF THE EUCHARIST</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Holy, Holy, Holy</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Holy, Holy, Holy Lord God of hosts.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Heaven and earth are full of your glory.</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Hosanna in the highest.</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Blessed is he who comes in the name of the Lord.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Hosanna in the highest.</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LITURGY OF THE EUCHARIST</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Memorial Acclamation</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We proclaim your Death, O Lord,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and profess your Resurrection</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until you come again.</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COMMUNION RITE</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Lamb of God</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Lamb of God, you take away the sins of the world,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  have mercy on us.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Lamb of God, you take away the sins of the world,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  have mercy on us.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Lamb of God, you take away the sins of the world,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  grant us peace.</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457200" y="2560320"/>
            <a:ext cx="11274552" cy="457200"/>
          </a:xfrm>
          <a:prstGeom prst="rect">
            <a:avLst/>
          </a:prstGeom>
          <a:noFill/>
          <a:ln/>
        </p:spPr>
        <p:txBody>
          <a:bodyPr wrap="square" rtlCol="0" anchor="ctr"/>
          <a:lstStyle/>
          <a:p>
            <a:pPr algn="ctr" indent="0" marL="0">
              <a:buNone/>
            </a:pPr>
            <a:r>
              <a:rPr lang="en-US" sz="2200" spc="600" kern="0" dirty="0">
                <a:solidFill>
                  <a:srgbClr val="7A6A4E"/>
                </a:solidFill>
                <a:latin typeface="EB Garamond" pitchFamily="34" charset="0"/>
                <a:ea typeface="EB Garamond" pitchFamily="34" charset="-122"/>
                <a:cs typeface="EB Garamond" pitchFamily="34" charset="-120"/>
              </a:rPr>
              <a:t>COMMUNION HYMN</a:t>
            </a:r>
            <a:endParaRPr lang="en-US" sz="2200" dirty="0"/>
          </a:p>
        </p:txBody>
      </p:sp>
      <p:sp>
        <p:nvSpPr>
          <p:cNvPr id="4" name="Text 2"/>
          <p:cNvSpPr/>
          <p:nvPr/>
        </p:nvSpPr>
        <p:spPr>
          <a:xfrm>
            <a:off x="457200" y="3108960"/>
            <a:ext cx="11274552" cy="1280160"/>
          </a:xfrm>
          <a:prstGeom prst="rect">
            <a:avLst/>
          </a:prstGeom>
          <a:noFill/>
          <a:ln/>
        </p:spPr>
        <p:txBody>
          <a:bodyPr wrap="square" rtlCol="0" anchor="ctr"/>
          <a:lstStyle/>
          <a:p>
            <a:pPr algn="ctr" indent="0" marL="0">
              <a:buNone/>
            </a:pPr>
            <a:r>
              <a:rPr lang="en-US" sz="4800" b="1" dirty="0">
                <a:solidFill>
                  <a:srgbClr val="1A1A1A"/>
                </a:solidFill>
                <a:latin typeface="EB Garamond" pitchFamily="34" charset="0"/>
                <a:ea typeface="EB Garamond" pitchFamily="34" charset="-122"/>
                <a:cs typeface="EB Garamond" pitchFamily="34" charset="-120"/>
              </a:rPr>
              <a:t>On Eagle’s Wings</a:t>
            </a:r>
            <a:endParaRPr lang="en-US" sz="4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457200" y="2560320"/>
            <a:ext cx="11274552" cy="457200"/>
          </a:xfrm>
          <a:prstGeom prst="rect">
            <a:avLst/>
          </a:prstGeom>
          <a:noFill/>
          <a:ln/>
        </p:spPr>
        <p:txBody>
          <a:bodyPr wrap="square" rtlCol="0" anchor="ctr"/>
          <a:lstStyle/>
          <a:p>
            <a:pPr algn="ctr" indent="0" marL="0">
              <a:buNone/>
            </a:pPr>
            <a:r>
              <a:rPr lang="en-US" sz="2200" spc="600" kern="0" dirty="0">
                <a:solidFill>
                  <a:srgbClr val="7A6A4E"/>
                </a:solidFill>
                <a:latin typeface="EB Garamond" pitchFamily="34" charset="0"/>
                <a:ea typeface="EB Garamond" pitchFamily="34" charset="-122"/>
                <a:cs typeface="EB Garamond" pitchFamily="34" charset="-120"/>
              </a:rPr>
              <a:t>RECESSIONAL HYMN</a:t>
            </a:r>
            <a:endParaRPr lang="en-US" sz="2200" dirty="0"/>
          </a:p>
        </p:txBody>
      </p:sp>
      <p:sp>
        <p:nvSpPr>
          <p:cNvPr id="4" name="Text 2"/>
          <p:cNvSpPr/>
          <p:nvPr/>
        </p:nvSpPr>
        <p:spPr>
          <a:xfrm>
            <a:off x="457200" y="3108960"/>
            <a:ext cx="11274552" cy="1280160"/>
          </a:xfrm>
          <a:prstGeom prst="rect">
            <a:avLst/>
          </a:prstGeom>
          <a:noFill/>
          <a:ln/>
        </p:spPr>
        <p:txBody>
          <a:bodyPr wrap="square" rtlCol="0" anchor="ctr"/>
          <a:lstStyle/>
          <a:p>
            <a:pPr algn="ctr" indent="0" marL="0">
              <a:buNone/>
            </a:pPr>
            <a:r>
              <a:rPr lang="en-US" sz="4800" b="1" dirty="0">
                <a:solidFill>
                  <a:srgbClr val="1A1A1A"/>
                </a:solidFill>
                <a:latin typeface="EB Garamond" pitchFamily="34" charset="0"/>
                <a:ea typeface="EB Garamond" pitchFamily="34" charset="-122"/>
                <a:cs typeface="EB Garamond" pitchFamily="34" charset="-120"/>
              </a:rPr>
              <a:t>Amazing Grace</a:t>
            </a:r>
            <a:endParaRPr lang="en-US" sz="4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6B2139"/>
          </a:solidFill>
          <a:ln w="12700">
            <a:solidFill>
              <a:srgbClr val="6B2139"/>
            </a:solidFill>
            <a:prstDash val="solid"/>
          </a:ln>
        </p:spPr>
      </p:sp>
      <p:sp>
        <p:nvSpPr>
          <p:cNvPr id="3" name="Text 1"/>
          <p:cNvSpPr/>
          <p:nvPr/>
        </p:nvSpPr>
        <p:spPr>
          <a:xfrm>
            <a:off x="457200" y="2743200"/>
            <a:ext cx="11274552" cy="1371600"/>
          </a:xfrm>
          <a:prstGeom prst="rect">
            <a:avLst/>
          </a:prstGeom>
          <a:noFill/>
          <a:ln/>
        </p:spPr>
        <p:txBody>
          <a:bodyPr wrap="square" rtlCol="0" anchor="ctr"/>
          <a:lstStyle/>
          <a:p>
            <a:pPr algn="ctr" indent="0" marL="0">
              <a:buNone/>
            </a:pPr>
            <a:r>
              <a:rPr lang="en-US" sz="5400" i="1" dirty="0">
                <a:solidFill>
                  <a:srgbClr val="1A1A1A"/>
                </a:solidFill>
                <a:latin typeface="EB Garamond" pitchFamily="34" charset="0"/>
                <a:ea typeface="EB Garamond" pitchFamily="34" charset="-122"/>
                <a:cs typeface="EB Garamond" pitchFamily="34" charset="-120"/>
              </a:rPr>
              <a:t>Go in peace.</a:t>
            </a:r>
            <a:endParaRPr lang="en-US" sz="5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Weeve Ministry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 of Christian Burial — 2026-07-10</dc:title>
  <dc:subject>PptxGenJS Presentation</dc:subject>
  <dc:creator>PptxGenJS</dc:creator>
  <cp:lastModifiedBy>PptxGenJS</cp:lastModifiedBy>
  <cp:revision>1</cp:revision>
  <dcterms:created xsi:type="dcterms:W3CDTF">2026-09-26T03:48:36Z</dcterms:created>
  <dcterms:modified xsi:type="dcterms:W3CDTF">2026-09-26T03:48:36Z</dcterms:modified>
</cp:coreProperties>
</file>